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629" r:id="rId3"/>
    <p:sldId id="630" r:id="rId4"/>
    <p:sldId id="462" r:id="rId5"/>
    <p:sldId id="451" r:id="rId6"/>
    <p:sldId id="289" r:id="rId7"/>
    <p:sldId id="406" r:id="rId8"/>
    <p:sldId id="453" r:id="rId9"/>
    <p:sldId id="455" r:id="rId10"/>
    <p:sldId id="456" r:id="rId11"/>
    <p:sldId id="607" r:id="rId12"/>
    <p:sldId id="608" r:id="rId13"/>
    <p:sldId id="609" r:id="rId14"/>
    <p:sldId id="606" r:id="rId15"/>
    <p:sldId id="452" r:id="rId16"/>
    <p:sldId id="611" r:id="rId17"/>
    <p:sldId id="612" r:id="rId18"/>
    <p:sldId id="465" r:id="rId19"/>
    <p:sldId id="613" r:id="rId20"/>
    <p:sldId id="614" r:id="rId21"/>
    <p:sldId id="463" r:id="rId22"/>
    <p:sldId id="615" r:id="rId23"/>
    <p:sldId id="616" r:id="rId24"/>
    <p:sldId id="617" r:id="rId25"/>
    <p:sldId id="618" r:id="rId26"/>
    <p:sldId id="619" r:id="rId27"/>
    <p:sldId id="620" r:id="rId28"/>
    <p:sldId id="621" r:id="rId29"/>
    <p:sldId id="622" r:id="rId30"/>
    <p:sldId id="427" r:id="rId31"/>
    <p:sldId id="403" r:id="rId32"/>
    <p:sldId id="429" r:id="rId33"/>
    <p:sldId id="469" r:id="rId34"/>
    <p:sldId id="623" r:id="rId35"/>
    <p:sldId id="625" r:id="rId36"/>
    <p:sldId id="472" r:id="rId37"/>
    <p:sldId id="626" r:id="rId38"/>
    <p:sldId id="627" r:id="rId39"/>
    <p:sldId id="47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rma, Roshan/Sloan Kettering Institute" initials="SRKI" lastIdx="1" clrIdx="0">
    <p:extLst>
      <p:ext uri="{19B8F6BF-5375-455C-9EA6-DF929625EA0E}">
        <p15:presenceInfo xmlns:p15="http://schemas.microsoft.com/office/powerpoint/2012/main" userId="S::sharmar1@mskcc.org::e5b20570-3cdd-4afb-b7c3-fc95cfe29b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0000"/>
    <a:srgbClr val="FF88EE"/>
    <a:srgbClr val="FFC000"/>
    <a:srgbClr val="E2F0D9"/>
    <a:srgbClr val="FFF2CC"/>
    <a:srgbClr val="865C6A"/>
    <a:srgbClr val="B47F90"/>
    <a:srgbClr val="5B60FF"/>
    <a:srgbClr val="FFF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76"/>
    <p:restoredTop sz="81224"/>
  </p:normalViewPr>
  <p:slideViewPr>
    <p:cSldViewPr snapToGrid="0" snapToObjects="1">
      <p:cViewPr varScale="1">
        <p:scale>
          <a:sx n="103" d="100"/>
          <a:sy n="103" d="100"/>
        </p:scale>
        <p:origin x="7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7EBD0-F368-D64B-885A-AD358E33AD6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BCDDD-A73E-4F4A-A6F5-708148C0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55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6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interpret every entry of the resulting matrix as the transition</a:t>
            </a:r>
            <a:r>
              <a:rPr lang="en-US" baseline="0" dirty="0"/>
              <a:t> probability of a random walker.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C8F08-6DCF-2A46-9431-108A8D591B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6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interpret every entry of the resulting matrix as the transition</a:t>
            </a:r>
            <a:r>
              <a:rPr lang="en-US" baseline="0" dirty="0"/>
              <a:t> probability of a random walker.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C8F08-6DCF-2A46-9431-108A8D591B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77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35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70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4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27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36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82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49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1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So dimensions are the cellular features or parameters we measure (gene mRNA transcripts).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70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interpret every entry of the resulting matrix as the transition</a:t>
            </a:r>
            <a:r>
              <a:rPr lang="en-US" baseline="0" dirty="0"/>
              <a:t> probability of a random walker.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C8F08-6DCF-2A46-9431-108A8D591B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83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interpret every entry of the resulting matrix as the transition</a:t>
            </a:r>
            <a:r>
              <a:rPr lang="en-US" baseline="0" dirty="0"/>
              <a:t> probability of a random walker.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C8F08-6DCF-2A46-9431-108A8D591B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43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interpret every entry of the resulting matrix as the transition</a:t>
            </a:r>
            <a:r>
              <a:rPr lang="en-US" baseline="0" dirty="0"/>
              <a:t> probability of a random walker.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C8F08-6DCF-2A46-9431-108A8D591B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01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8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interpret every entry of the resulting matrix as the transition</a:t>
            </a:r>
            <a:r>
              <a:rPr lang="en-US" baseline="0" dirty="0"/>
              <a:t> probability of a random walker.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C8F08-6DCF-2A46-9431-108A8D591B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3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85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4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4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3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61F6-703D-444C-B78C-3265B0C93143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0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43C64-93C9-7440-924E-52F7388BB7E4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4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16095-0A78-FF44-B034-51C2906EADAA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1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4BC-5F31-3B4A-BEF8-F71C9EA53E87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8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2CD-EEDE-E744-9637-7D4F806E5DCB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0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0FB6-4BC0-7349-AA4C-F6FB8A2EE3EE}" type="datetime1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4C830-03D2-D44F-8040-8A24F4EB9C50}" type="datetime1">
              <a:rPr lang="en-US" smtClean="0"/>
              <a:t>11/8/24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19B6-6D38-544E-A172-B949C87C5C10}" type="datetime1">
              <a:rPr lang="en-US" smtClean="0"/>
              <a:t>11/8/24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6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4557-B3AA-9446-AAF9-EE8566DFFC25}" type="datetime1">
              <a:rPr lang="en-US" smtClean="0"/>
              <a:t>11/8/24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9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D6B9-325B-244C-B4A3-5FF617BDB3F1}" type="datetime1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76A5-143F-A64B-AED9-DFF57D60DFD9}" type="datetime1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D0A1B-2521-B749-AACE-F1423258B541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6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7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microsoft.com/office/2007/relationships/hdphoto" Target="../media/hdphoto1.wdp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7-019-0068-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peerlab/Palanti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2434B3-AB10-74D7-FF6D-169C327E2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078" y="-209006"/>
            <a:ext cx="12806155" cy="610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94D923-B536-5535-F2DB-E2C8B4BA15B5}"/>
              </a:ext>
            </a:extLst>
          </p:cNvPr>
          <p:cNvSpPr/>
          <p:nvPr/>
        </p:nvSpPr>
        <p:spPr>
          <a:xfrm>
            <a:off x="-95535" y="5786650"/>
            <a:ext cx="12594611" cy="11873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Helvetica" pitchFamily="2" charset="0"/>
              </a:rPr>
              <a:t>November 7 - 8</a:t>
            </a:r>
          </a:p>
        </p:txBody>
      </p:sp>
    </p:spTree>
    <p:extLst>
      <p:ext uri="{BB962C8B-B14F-4D97-AF65-F5344CB8AC3E}">
        <p14:creationId xmlns:p14="http://schemas.microsoft.com/office/powerpoint/2010/main" val="97862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4"/>
    </mc:Choice>
    <mc:Fallback xmlns="">
      <p:transition spd="slow" advTm="114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60" y="-218058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Transition matrix -&gt; Diffusion components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9" y="1107505"/>
            <a:ext cx="3172542" cy="2379407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390353" y="1546569"/>
            <a:ext cx="3257675" cy="1277813"/>
            <a:chOff x="1132919" y="4190879"/>
            <a:chExt cx="3257675" cy="1277813"/>
          </a:xfrm>
        </p:grpSpPr>
        <p:pic>
          <p:nvPicPr>
            <p:cNvPr id="27" name="pasted-image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2919" y="4546131"/>
              <a:ext cx="3233364" cy="92256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257292" y="4190879"/>
              <a:ext cx="3133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Distance -&gt; Similarity via Kernel</a:t>
              </a:r>
            </a:p>
          </p:txBody>
        </p:sp>
      </p:grpSp>
      <p:sp>
        <p:nvSpPr>
          <p:cNvPr id="30" name="Right Arrow 29"/>
          <p:cNvSpPr/>
          <p:nvPr/>
        </p:nvSpPr>
        <p:spPr>
          <a:xfrm>
            <a:off x="7116680" y="2049489"/>
            <a:ext cx="585145" cy="2160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5400000">
            <a:off x="10025162" y="3510693"/>
            <a:ext cx="585145" cy="2160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3404191" y="2081198"/>
            <a:ext cx="585145" cy="2160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80" y="1046498"/>
            <a:ext cx="2962656" cy="22219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20947" y="3012238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Cell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95176" y="3219722"/>
            <a:ext cx="539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3552306" y="2096471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Cell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53346" y="1962883"/>
            <a:ext cx="0" cy="484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36226" y="858057"/>
            <a:ext cx="2307832" cy="37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Distance Matrix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408" y="4533411"/>
            <a:ext cx="2962654" cy="222199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163819" y="4329161"/>
            <a:ext cx="2307832" cy="37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Affinity Matrix</a:t>
            </a:r>
          </a:p>
        </p:txBody>
      </p:sp>
      <p:sp>
        <p:nvSpPr>
          <p:cNvPr id="49" name="Right Arrow 48"/>
          <p:cNvSpPr/>
          <p:nvPr/>
        </p:nvSpPr>
        <p:spPr>
          <a:xfrm flipH="1">
            <a:off x="8551033" y="5440098"/>
            <a:ext cx="502351" cy="2043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040003" y="5193792"/>
            <a:ext cx="2381149" cy="923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Row-normalize affinity matrix, so that each row sums to 1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29" y="4446053"/>
            <a:ext cx="3079132" cy="230934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951379" y="4249549"/>
            <a:ext cx="2307832" cy="37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Matrix</a:t>
            </a:r>
          </a:p>
        </p:txBody>
      </p:sp>
      <p:sp>
        <p:nvSpPr>
          <p:cNvPr id="54" name="Right Arrow 53"/>
          <p:cNvSpPr/>
          <p:nvPr/>
        </p:nvSpPr>
        <p:spPr>
          <a:xfrm flipH="1">
            <a:off x="5438319" y="5440098"/>
            <a:ext cx="502351" cy="2043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A22AA3-A4E3-4543-8786-6702E8015E19}"/>
              </a:ext>
            </a:extLst>
          </p:cNvPr>
          <p:cNvSpPr txBox="1"/>
          <p:nvPr/>
        </p:nvSpPr>
        <p:spPr>
          <a:xfrm>
            <a:off x="154159" y="4437989"/>
            <a:ext cx="2154407" cy="2308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Eigen-Vectors provide an optimal embedding that preserves local high-dimensional geometry along directions of highest variance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B773D80-E153-694C-9B63-D277479E4291}"/>
              </a:ext>
            </a:extLst>
          </p:cNvPr>
          <p:cNvSpPr/>
          <p:nvPr/>
        </p:nvSpPr>
        <p:spPr>
          <a:xfrm flipH="1">
            <a:off x="2371048" y="5440098"/>
            <a:ext cx="502351" cy="2043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Diffusion Maps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A1E6C6-B10E-694B-809E-3E4827DB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8" y="1149904"/>
            <a:ext cx="10695709" cy="36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Diffusion 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1A843-F144-904E-A4CA-FBFE31038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946"/>
            <a:ext cx="12192000" cy="3346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5A5148-C7D8-1946-B9F9-BD0A4C0CD6ED}"/>
              </a:ext>
            </a:extLst>
          </p:cNvPr>
          <p:cNvSpPr/>
          <p:nvPr/>
        </p:nvSpPr>
        <p:spPr>
          <a:xfrm>
            <a:off x="5047013" y="4085112"/>
            <a:ext cx="1258784" cy="33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710F1B-F4B7-764C-B442-D1B31B48432E}"/>
              </a:ext>
            </a:extLst>
          </p:cNvPr>
          <p:cNvSpPr/>
          <p:nvPr/>
        </p:nvSpPr>
        <p:spPr>
          <a:xfrm>
            <a:off x="2586840" y="3918858"/>
            <a:ext cx="1747653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59B322-8345-154A-BCD1-13D99562C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715905"/>
              </p:ext>
            </p:extLst>
          </p:nvPr>
        </p:nvGraphicFramePr>
        <p:xfrm>
          <a:off x="6621485" y="5193825"/>
          <a:ext cx="3360715" cy="152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3">
                  <a:extLst>
                    <a:ext uri="{9D8B030D-6E8A-4147-A177-3AD203B41FA5}">
                      <a16:colId xmlns:a16="http://schemas.microsoft.com/office/drawing/2014/main" val="970612247"/>
                    </a:ext>
                  </a:extLst>
                </a:gridCol>
                <a:gridCol w="672143">
                  <a:extLst>
                    <a:ext uri="{9D8B030D-6E8A-4147-A177-3AD203B41FA5}">
                      <a16:colId xmlns:a16="http://schemas.microsoft.com/office/drawing/2014/main" val="3114038642"/>
                    </a:ext>
                  </a:extLst>
                </a:gridCol>
                <a:gridCol w="672143">
                  <a:extLst>
                    <a:ext uri="{9D8B030D-6E8A-4147-A177-3AD203B41FA5}">
                      <a16:colId xmlns:a16="http://schemas.microsoft.com/office/drawing/2014/main" val="3875675473"/>
                    </a:ext>
                  </a:extLst>
                </a:gridCol>
                <a:gridCol w="672143">
                  <a:extLst>
                    <a:ext uri="{9D8B030D-6E8A-4147-A177-3AD203B41FA5}">
                      <a16:colId xmlns:a16="http://schemas.microsoft.com/office/drawing/2014/main" val="224747495"/>
                    </a:ext>
                  </a:extLst>
                </a:gridCol>
                <a:gridCol w="672143">
                  <a:extLst>
                    <a:ext uri="{9D8B030D-6E8A-4147-A177-3AD203B41FA5}">
                      <a16:colId xmlns:a16="http://schemas.microsoft.com/office/drawing/2014/main" val="417940259"/>
                    </a:ext>
                  </a:extLst>
                </a:gridCol>
              </a:tblGrid>
              <a:tr h="3055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EVec0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Evec1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EvecK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54543"/>
                  </a:ext>
                </a:extLst>
              </a:tr>
              <a:tr h="305530">
                <a:tc>
                  <a:txBody>
                    <a:bodyPr/>
                    <a:lstStyle/>
                    <a:p>
                      <a:r>
                        <a:rPr lang="en-US" sz="1400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02559"/>
                  </a:ext>
                </a:extLst>
              </a:tr>
              <a:tr h="305530">
                <a:tc>
                  <a:txBody>
                    <a:bodyPr/>
                    <a:lstStyle/>
                    <a:p>
                      <a:r>
                        <a:rPr lang="en-US" sz="1400" dirty="0"/>
                        <a:t>Cell2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25838"/>
                  </a:ext>
                </a:extLst>
              </a:tr>
              <a:tr h="305530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339204"/>
                  </a:ext>
                </a:extLst>
              </a:tr>
              <a:tr h="3055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CellN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738776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9EEB5739-26A8-9F40-846C-7663760DF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13334"/>
              </p:ext>
            </p:extLst>
          </p:nvPr>
        </p:nvGraphicFramePr>
        <p:xfrm>
          <a:off x="2586840" y="5193825"/>
          <a:ext cx="1593274" cy="152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637">
                  <a:extLst>
                    <a:ext uri="{9D8B030D-6E8A-4147-A177-3AD203B41FA5}">
                      <a16:colId xmlns:a16="http://schemas.microsoft.com/office/drawing/2014/main" val="2893336011"/>
                    </a:ext>
                  </a:extLst>
                </a:gridCol>
                <a:gridCol w="796637">
                  <a:extLst>
                    <a:ext uri="{9D8B030D-6E8A-4147-A177-3AD203B41FA5}">
                      <a16:colId xmlns:a16="http://schemas.microsoft.com/office/drawing/2014/main" val="108855660"/>
                    </a:ext>
                  </a:extLst>
                </a:gridCol>
              </a:tblGrid>
              <a:tr h="3055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Evalue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50020"/>
                  </a:ext>
                </a:extLst>
              </a:tr>
              <a:tr h="305530">
                <a:tc>
                  <a:txBody>
                    <a:bodyPr/>
                    <a:lstStyle/>
                    <a:p>
                      <a:r>
                        <a:rPr lang="en-US" sz="1400" dirty="0"/>
                        <a:t>Evec0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540540"/>
                  </a:ext>
                </a:extLst>
              </a:tr>
              <a:tr h="305530">
                <a:tc>
                  <a:txBody>
                    <a:bodyPr/>
                    <a:lstStyle/>
                    <a:p>
                      <a:r>
                        <a:rPr lang="en-US" sz="1400" dirty="0"/>
                        <a:t>Evec1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128231"/>
                  </a:ext>
                </a:extLst>
              </a:tr>
              <a:tr h="305530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66528"/>
                  </a:ext>
                </a:extLst>
              </a:tr>
              <a:tr h="3055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EvecK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34891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C4C127-728B-B345-B477-7203F27B5F13}"/>
              </a:ext>
            </a:extLst>
          </p:cNvPr>
          <p:cNvCxnSpPr>
            <a:endCxn id="5" idx="0"/>
          </p:cNvCxnSpPr>
          <p:nvPr/>
        </p:nvCxnSpPr>
        <p:spPr>
          <a:xfrm flipH="1">
            <a:off x="3383477" y="4168240"/>
            <a:ext cx="131619" cy="102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6D448F-1700-2343-9336-3C5CEE058427}"/>
              </a:ext>
            </a:extLst>
          </p:cNvPr>
          <p:cNvCxnSpPr>
            <a:cxnSpLocks/>
          </p:cNvCxnSpPr>
          <p:nvPr/>
        </p:nvCxnSpPr>
        <p:spPr>
          <a:xfrm>
            <a:off x="5944053" y="4433622"/>
            <a:ext cx="954520" cy="66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5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Diffusion Maps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646A30-A991-894E-A46D-CA116A606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1" y="1080294"/>
            <a:ext cx="9847602" cy="55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20E2382-CA4F-4C45-98CD-F4617B0C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584" y="4786619"/>
            <a:ext cx="3147827" cy="207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636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37" y="0"/>
            <a:ext cx="10977563" cy="1325563"/>
          </a:xfrm>
        </p:spPr>
        <p:txBody>
          <a:bodyPr/>
          <a:lstStyle/>
          <a:p>
            <a:r>
              <a:rPr lang="en-US" dirty="0"/>
              <a:t>Current data has more distinct clusters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043E-490C-A14C-ACBE-5DD2BC6E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BAC84-4248-6D41-95C6-8317BA58A2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9620" y="1700003"/>
            <a:ext cx="6074444" cy="33179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2593BA-25B5-9B4B-B856-E87B283E4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134100" y="1702885"/>
            <a:ext cx="6057900" cy="330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08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37" y="-209860"/>
            <a:ext cx="10977563" cy="1325563"/>
          </a:xfrm>
        </p:spPr>
        <p:txBody>
          <a:bodyPr/>
          <a:lstStyle/>
          <a:p>
            <a:r>
              <a:rPr lang="en-US" dirty="0"/>
              <a:t>Switch to a more continuous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043E-490C-A14C-ACBE-5DD2BC6E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E4003-0C51-A74E-B51A-88939747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275" y="737868"/>
            <a:ext cx="7060368" cy="568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7D21B-A806-3841-9FBD-9B6245B721FD}"/>
              </a:ext>
            </a:extLst>
          </p:cNvPr>
          <p:cNvSpPr txBox="1"/>
          <p:nvPr/>
        </p:nvSpPr>
        <p:spPr>
          <a:xfrm>
            <a:off x="329784" y="1259174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CD34+ </a:t>
            </a:r>
            <a:r>
              <a:rPr lang="en-US" dirty="0" err="1"/>
              <a:t>bonemarrow</a:t>
            </a:r>
            <a:r>
              <a:rPr lang="en-US" dirty="0"/>
              <a:t> cells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Healthy, undergoing myeloid development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Ref:  </a:t>
            </a:r>
            <a:r>
              <a:rPr lang="en-US" u="sng" dirty="0">
                <a:hlinkClick r:id="rId3"/>
              </a:rPr>
              <a:t>https://www.nature.com/articles/s41587-019-0068-4</a:t>
            </a:r>
            <a:r>
              <a:rPr lang="en-US" dirty="0"/>
              <a:t> 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ref: </a:t>
            </a:r>
            <a:r>
              <a:rPr lang="en-US" u="sng" dirty="0">
                <a:hlinkClick r:id="rId4"/>
              </a:rPr>
              <a:t>https://github.com/dpeerlab/Palantir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582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Diffusion Maps on a more continuous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97B2B-D76A-3549-86CC-EBCBF0090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7" y="1079175"/>
            <a:ext cx="8559807" cy="55235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33B584-C2BC-F248-96CB-481180127405}"/>
              </a:ext>
            </a:extLst>
          </p:cNvPr>
          <p:cNvCxnSpPr/>
          <p:nvPr/>
        </p:nvCxnSpPr>
        <p:spPr>
          <a:xfrm flipH="1">
            <a:off x="2470068" y="3574473"/>
            <a:ext cx="617516" cy="368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DE4FA1-EA14-034E-92AF-87929B76D65B}"/>
              </a:ext>
            </a:extLst>
          </p:cNvPr>
          <p:cNvSpPr txBox="1"/>
          <p:nvPr/>
        </p:nvSpPr>
        <p:spPr>
          <a:xfrm>
            <a:off x="3087584" y="3296875"/>
            <a:ext cx="2889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dip suggests top 7 eigenvectors most informative!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64D96D-87E8-014A-9057-8E2C55E57658}"/>
              </a:ext>
            </a:extLst>
          </p:cNvPr>
          <p:cNvSpPr/>
          <p:nvPr/>
        </p:nvSpPr>
        <p:spPr>
          <a:xfrm>
            <a:off x="261257" y="1721922"/>
            <a:ext cx="8953995" cy="488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2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Diffusion Maps on a more continuous data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5EEF1CC-0148-F641-BE4C-277B1023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37" y="1113279"/>
            <a:ext cx="9759406" cy="54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465DE2-38D9-B64A-8FFD-9C095BBD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107" y="1325563"/>
            <a:ext cx="6171827" cy="5024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7FEE5-07D7-0244-A4E3-75781C811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350" y="1657350"/>
            <a:ext cx="3187700" cy="3543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07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37" y="0"/>
            <a:ext cx="10977563" cy="1325563"/>
          </a:xfrm>
        </p:spPr>
        <p:txBody>
          <a:bodyPr/>
          <a:lstStyle/>
          <a:p>
            <a:r>
              <a:rPr lang="en-US" dirty="0"/>
              <a:t>Diffusion Components: Application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043E-490C-A14C-ACBE-5DD2BC6E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96CFA-E138-0148-AA3C-DB6DFEA1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280" y="1325563"/>
            <a:ext cx="7531100" cy="431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02AB8-2D89-2E40-BC93-DF7D345DA901}"/>
              </a:ext>
            </a:extLst>
          </p:cNvPr>
          <p:cNvSpPr txBox="1"/>
          <p:nvPr/>
        </p:nvSpPr>
        <p:spPr>
          <a:xfrm>
            <a:off x="254833" y="1325563"/>
            <a:ext cx="37175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Diffusion components are well suited to compute phenotype distances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For example: If we want to measure the distance between two cells, you can use Euclidean distance in the diffusion maps space.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But how many diffusion components to choose?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How to compute a unifying trajectory when you have many axes of variation?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5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37" y="2503357"/>
            <a:ext cx="10977563" cy="1325563"/>
          </a:xfrm>
        </p:spPr>
        <p:txBody>
          <a:bodyPr/>
          <a:lstStyle/>
          <a:p>
            <a:r>
              <a:rPr lang="en-US" dirty="0"/>
              <a:t>Approach 2: Palantir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043E-490C-A14C-ACBE-5DD2BC6E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2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B38B-CBAF-700A-4F29-EA515E99D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98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DE" dirty="0"/>
              <a:t>Computational single-cell genomics for stem cell biologists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69193-67BF-0184-6198-7268CAA68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807" y="3429000"/>
            <a:ext cx="9394209" cy="1187356"/>
          </a:xfrm>
        </p:spPr>
        <p:txBody>
          <a:bodyPr>
            <a:normAutofit fontScale="92500" lnSpcReduction="10000"/>
          </a:bodyPr>
          <a:lstStyle/>
          <a:p>
            <a:r>
              <a:rPr lang="en-DE" dirty="0"/>
              <a:t>Sara Jiménez</a:t>
            </a:r>
          </a:p>
          <a:p>
            <a:r>
              <a:rPr lang="en-DE" dirty="0"/>
              <a:t>Machine learning group, CHC</a:t>
            </a:r>
          </a:p>
          <a:p>
            <a:r>
              <a:rPr lang="en-DE" dirty="0"/>
              <a:t>November 8,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69B60A-292F-C4EB-8844-3CD3916B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1530" y="5821100"/>
            <a:ext cx="863600" cy="863600"/>
          </a:xfrm>
          <a:prstGeom prst="rect">
            <a:avLst/>
          </a:prstGeom>
        </p:spPr>
      </p:pic>
      <p:pic>
        <p:nvPicPr>
          <p:cNvPr id="2050" name="Picture 2" descr="Helmholtz Zentrum München, Deutsches Forschungszentrum für ...">
            <a:extLst>
              <a:ext uri="{FF2B5EF4-FFF2-40B4-BE49-F238E27FC236}">
                <a16:creationId xmlns:a16="http://schemas.microsoft.com/office/drawing/2014/main" id="{C327E8C5-C798-D205-D5BE-BB1B7AA6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807" y="5787525"/>
            <a:ext cx="1290600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fferences between .X, .raw.X, and .raw in anndata object ...">
            <a:extLst>
              <a:ext uri="{FF2B5EF4-FFF2-40B4-BE49-F238E27FC236}">
                <a16:creationId xmlns:a16="http://schemas.microsoft.com/office/drawing/2014/main" id="{8A1E604E-C1B6-051A-4A44-D45BB46C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718" y="5787525"/>
            <a:ext cx="1952882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SCN (@gscn_office) / X">
            <a:extLst>
              <a:ext uri="{FF2B5EF4-FFF2-40B4-BE49-F238E27FC236}">
                <a16:creationId xmlns:a16="http://schemas.microsoft.com/office/drawing/2014/main" id="{E717C51A-CFFA-DCF5-4F81-C1B08FDB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19" y="5787525"/>
            <a:ext cx="860400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01BFD0E-2D23-696F-8D73-617E375F5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57" y="4937910"/>
            <a:ext cx="43588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258D9-783B-7FC0-3A1A-6C32CA3C6154}"/>
              </a:ext>
            </a:extLst>
          </p:cNvPr>
          <p:cNvSpPr txBox="1"/>
          <p:nvPr/>
        </p:nvSpPr>
        <p:spPr>
          <a:xfrm>
            <a:off x="3393939" y="4928578"/>
            <a:ext cx="139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sarajimenezc</a:t>
            </a:r>
          </a:p>
        </p:txBody>
      </p:sp>
      <p:pic>
        <p:nvPicPr>
          <p:cNvPr id="2060" name="Picture 12" descr="GitHub Logos and Usage · GitHub">
            <a:extLst>
              <a:ext uri="{FF2B5EF4-FFF2-40B4-BE49-F238E27FC236}">
                <a16:creationId xmlns:a16="http://schemas.microsoft.com/office/drawing/2014/main" id="{2EA8A523-D43F-AFBD-134A-0659489A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757" y="493791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E199F-84D0-D9FB-BD54-084442824A8C}"/>
              </a:ext>
            </a:extLst>
          </p:cNvPr>
          <p:cNvSpPr txBox="1"/>
          <p:nvPr/>
        </p:nvSpPr>
        <p:spPr>
          <a:xfrm>
            <a:off x="7494224" y="4928578"/>
            <a:ext cx="13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sarajimenez</a:t>
            </a:r>
          </a:p>
        </p:txBody>
      </p:sp>
    </p:spTree>
    <p:extLst>
      <p:ext uri="{BB962C8B-B14F-4D97-AF65-F5344CB8AC3E}">
        <p14:creationId xmlns:p14="http://schemas.microsoft.com/office/powerpoint/2010/main" val="630695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22C5852D-D9B3-A146-BA43-EDF3ABCE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36" y="926871"/>
            <a:ext cx="3079132" cy="2309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60" y="-218058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Diffusion components -&gt; Palantir to align cells onto a trajectory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02AD53-0ADD-A747-A83D-C3C1A9DC2D8E}"/>
              </a:ext>
            </a:extLst>
          </p:cNvPr>
          <p:cNvGrpSpPr/>
          <p:nvPr/>
        </p:nvGrpSpPr>
        <p:grpSpPr>
          <a:xfrm>
            <a:off x="150425" y="1332854"/>
            <a:ext cx="2904409" cy="2345471"/>
            <a:chOff x="4239422" y="398522"/>
            <a:chExt cx="2247558" cy="181502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9F2104-89D5-A143-86BE-21514017D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4613"/>
            <a:stretch/>
          </p:blipFill>
          <p:spPr>
            <a:xfrm>
              <a:off x="4388814" y="398522"/>
              <a:ext cx="1907816" cy="181502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8D920-E6FE-3E4E-8A7D-4BC866172D24}"/>
                </a:ext>
              </a:extLst>
            </p:cNvPr>
            <p:cNvSpPr txBox="1"/>
            <p:nvPr/>
          </p:nvSpPr>
          <p:spPr>
            <a:xfrm>
              <a:off x="5857164" y="1182756"/>
              <a:ext cx="629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Gene1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BE7281-1CE7-C949-A40C-02EF90FC73A2}"/>
                </a:ext>
              </a:extLst>
            </p:cNvPr>
            <p:cNvSpPr txBox="1"/>
            <p:nvPr/>
          </p:nvSpPr>
          <p:spPr>
            <a:xfrm>
              <a:off x="5733329" y="1701853"/>
              <a:ext cx="629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Gene2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C1BDEB-DD97-0247-A0EB-F3996EDF4766}"/>
                </a:ext>
              </a:extLst>
            </p:cNvPr>
            <p:cNvSpPr txBox="1"/>
            <p:nvPr/>
          </p:nvSpPr>
          <p:spPr>
            <a:xfrm>
              <a:off x="4255215" y="1828274"/>
              <a:ext cx="629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Gene3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88CC7A-F154-F348-80FE-24D8F15076E2}"/>
                </a:ext>
              </a:extLst>
            </p:cNvPr>
            <p:cNvSpPr txBox="1"/>
            <p:nvPr/>
          </p:nvSpPr>
          <p:spPr>
            <a:xfrm>
              <a:off x="4239422" y="844902"/>
              <a:ext cx="629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Gene4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C3627D-0689-B543-A331-C2DAB1DD0D77}"/>
                </a:ext>
              </a:extLst>
            </p:cNvPr>
            <p:cNvSpPr txBox="1"/>
            <p:nvPr/>
          </p:nvSpPr>
          <p:spPr>
            <a:xfrm>
              <a:off x="5229367" y="398522"/>
              <a:ext cx="629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Gene5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093C25-DF04-1541-8A37-9FD5FB40050E}"/>
              </a:ext>
            </a:extLst>
          </p:cNvPr>
          <p:cNvCxnSpPr/>
          <p:nvPr/>
        </p:nvCxnSpPr>
        <p:spPr>
          <a:xfrm>
            <a:off x="3054834" y="2119035"/>
            <a:ext cx="1651800" cy="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FAD16D-B090-664A-87D0-8FAECB1A6B9D}"/>
              </a:ext>
            </a:extLst>
          </p:cNvPr>
          <p:cNvGrpSpPr/>
          <p:nvPr/>
        </p:nvGrpSpPr>
        <p:grpSpPr>
          <a:xfrm>
            <a:off x="4632259" y="1242888"/>
            <a:ext cx="3182396" cy="2049505"/>
            <a:chOff x="6125775" y="1851905"/>
            <a:chExt cx="3182396" cy="204950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DF15323-4298-974A-92A9-F674D791C7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455" y="2000405"/>
              <a:ext cx="0" cy="12906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AE003F4-7B35-1448-82DD-3EA131FA117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838" y="3291017"/>
              <a:ext cx="156518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3E8165-60F0-E543-BAB8-5A18794F9E20}"/>
                </a:ext>
              </a:extLst>
            </p:cNvPr>
            <p:cNvSpPr txBox="1"/>
            <p:nvPr/>
          </p:nvSpPr>
          <p:spPr>
            <a:xfrm>
              <a:off x="8483883" y="2880041"/>
              <a:ext cx="824288" cy="23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PCA1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23D812-66A8-5D4C-82D2-D392807371CC}"/>
                </a:ext>
              </a:extLst>
            </p:cNvPr>
            <p:cNvSpPr txBox="1"/>
            <p:nvPr/>
          </p:nvSpPr>
          <p:spPr>
            <a:xfrm>
              <a:off x="6600578" y="1851905"/>
              <a:ext cx="769274" cy="23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PCA2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B96E52C-942B-A44E-A8A4-82C7E9D0E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7919" y="3291017"/>
              <a:ext cx="821333" cy="6103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2B3564A-2025-EB49-AAC6-2A1ED7E4DE35}"/>
                </a:ext>
              </a:extLst>
            </p:cNvPr>
            <p:cNvSpPr txBox="1"/>
            <p:nvPr/>
          </p:nvSpPr>
          <p:spPr>
            <a:xfrm>
              <a:off x="6125775" y="3506683"/>
              <a:ext cx="824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PCA3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0DF42D-2E1E-F041-B85D-786F967648F0}"/>
              </a:ext>
            </a:extLst>
          </p:cNvPr>
          <p:cNvCxnSpPr/>
          <p:nvPr/>
        </p:nvCxnSpPr>
        <p:spPr>
          <a:xfrm>
            <a:off x="7402511" y="2088665"/>
            <a:ext cx="1651800" cy="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DB8C2F-C690-8549-B597-DE71662433F1}"/>
              </a:ext>
            </a:extLst>
          </p:cNvPr>
          <p:cNvGrpSpPr/>
          <p:nvPr/>
        </p:nvGrpSpPr>
        <p:grpSpPr>
          <a:xfrm>
            <a:off x="7649174" y="3400750"/>
            <a:ext cx="2969728" cy="2906909"/>
            <a:chOff x="9075764" y="601419"/>
            <a:chExt cx="2969728" cy="2906909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A9275F1-CD16-B941-8ABB-F17920CEC6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1696" y="1189065"/>
              <a:ext cx="0" cy="173448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2A6D12F-ED63-F048-A108-F6BD70E1A1FD}"/>
                </a:ext>
              </a:extLst>
            </p:cNvPr>
            <p:cNvCxnSpPr>
              <a:cxnSpLocks/>
            </p:cNvCxnSpPr>
            <p:nvPr/>
          </p:nvCxnSpPr>
          <p:spPr>
            <a:xfrm>
              <a:off x="9478079" y="2923553"/>
              <a:ext cx="2255605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3C81ACF-560E-E541-83CC-8FF9ADEAE93D}"/>
                </a:ext>
              </a:extLst>
            </p:cNvPr>
            <p:cNvSpPr txBox="1"/>
            <p:nvPr/>
          </p:nvSpPr>
          <p:spPr>
            <a:xfrm>
              <a:off x="10569848" y="2923553"/>
              <a:ext cx="1475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Diffusion Component 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B387D8-94F8-0E43-BCA6-A46C1671BEEE}"/>
                </a:ext>
              </a:extLst>
            </p:cNvPr>
            <p:cNvSpPr txBox="1"/>
            <p:nvPr/>
          </p:nvSpPr>
          <p:spPr>
            <a:xfrm>
              <a:off x="9075764" y="601419"/>
              <a:ext cx="151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Diffusion Component 2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3150626-98C8-F847-B5C6-6371F07A70BC}"/>
              </a:ext>
            </a:extLst>
          </p:cNvPr>
          <p:cNvSpPr txBox="1"/>
          <p:nvPr/>
        </p:nvSpPr>
        <p:spPr>
          <a:xfrm>
            <a:off x="3561441" y="5460988"/>
            <a:ext cx="331810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distances here and align cells from a start cell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90EB13-3265-B546-A5B0-4468F2C70ECB}"/>
              </a:ext>
            </a:extLst>
          </p:cNvPr>
          <p:cNvCxnSpPr>
            <a:cxnSpLocks/>
          </p:cNvCxnSpPr>
          <p:nvPr/>
        </p:nvCxnSpPr>
        <p:spPr>
          <a:xfrm>
            <a:off x="11662711" y="3180452"/>
            <a:ext cx="0" cy="1832406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3EC1B7-7755-D249-B91E-CDFA652CEFF5}"/>
              </a:ext>
            </a:extLst>
          </p:cNvPr>
          <p:cNvCxnSpPr>
            <a:cxnSpLocks/>
          </p:cNvCxnSpPr>
          <p:nvPr/>
        </p:nvCxnSpPr>
        <p:spPr>
          <a:xfrm flipH="1">
            <a:off x="10618902" y="5035262"/>
            <a:ext cx="1108350" cy="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280E6C7-A34B-3543-A86C-DA1B11D92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8" y="4253428"/>
            <a:ext cx="2413000" cy="21590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1D8E11-44BA-B140-A49A-F56B8823CED2}"/>
              </a:ext>
            </a:extLst>
          </p:cNvPr>
          <p:cNvCxnSpPr>
            <a:cxnSpLocks/>
          </p:cNvCxnSpPr>
          <p:nvPr/>
        </p:nvCxnSpPr>
        <p:spPr>
          <a:xfrm flipH="1">
            <a:off x="6131370" y="5012858"/>
            <a:ext cx="1496350" cy="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34B454-41B1-4949-84F7-DA284075F679}"/>
              </a:ext>
            </a:extLst>
          </p:cNvPr>
          <p:cNvSpPr txBox="1"/>
          <p:nvPr/>
        </p:nvSpPr>
        <p:spPr>
          <a:xfrm>
            <a:off x="4276663" y="4850596"/>
            <a:ext cx="166079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Rescale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18E2D4F-E8BE-F44E-940A-A64AD15B05E6}"/>
              </a:ext>
            </a:extLst>
          </p:cNvPr>
          <p:cNvCxnSpPr>
            <a:cxnSpLocks/>
          </p:cNvCxnSpPr>
          <p:nvPr/>
        </p:nvCxnSpPr>
        <p:spPr>
          <a:xfrm flipH="1">
            <a:off x="2405819" y="5063675"/>
            <a:ext cx="1496350" cy="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8FBC303-10CA-EA4C-8507-5AC748E466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7" t="2570" r="15312" b="2693"/>
          <a:stretch/>
        </p:blipFill>
        <p:spPr>
          <a:xfrm>
            <a:off x="4346440" y="3529480"/>
            <a:ext cx="1337226" cy="12649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E0901A5-17E1-F940-B669-6DAE81AAE713}"/>
              </a:ext>
            </a:extLst>
          </p:cNvPr>
          <p:cNvSpPr txBox="1"/>
          <p:nvPr/>
        </p:nvSpPr>
        <p:spPr>
          <a:xfrm>
            <a:off x="9821909" y="791355"/>
            <a:ext cx="1590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Transition Matrix</a:t>
            </a:r>
          </a:p>
        </p:txBody>
      </p:sp>
    </p:spTree>
    <p:extLst>
      <p:ext uri="{BB962C8B-B14F-4D97-AF65-F5344CB8AC3E}">
        <p14:creationId xmlns:p14="http://schemas.microsoft.com/office/powerpoint/2010/main" val="27462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60" y="-218058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Diffusion components -&gt; Palantir to align cells onto a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558B2-54E6-284F-ADC2-910750771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13" y="819714"/>
            <a:ext cx="10449880" cy="57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3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Palantir from multiple diffusion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9F8D4-632A-C346-81AE-BEFFF9F0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7" y="1037029"/>
            <a:ext cx="6594764" cy="2206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CE5DD-264D-6842-8229-BC2FE448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7" y="3331771"/>
            <a:ext cx="6601993" cy="16914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06AF69-B7A5-914C-B89F-E6956D26AAAA}"/>
              </a:ext>
            </a:extLst>
          </p:cNvPr>
          <p:cNvSpPr/>
          <p:nvPr/>
        </p:nvSpPr>
        <p:spPr>
          <a:xfrm>
            <a:off x="3253839" y="2671948"/>
            <a:ext cx="1318161" cy="225631"/>
          </a:xfrm>
          <a:prstGeom prst="rect">
            <a:avLst/>
          </a:prstGeom>
          <a:solidFill>
            <a:srgbClr val="5B9BD5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8AA35-DF0F-5A4F-838D-78586A104BBF}"/>
              </a:ext>
            </a:extLst>
          </p:cNvPr>
          <p:cNvSpPr/>
          <p:nvPr/>
        </p:nvSpPr>
        <p:spPr>
          <a:xfrm>
            <a:off x="5330042" y="2486715"/>
            <a:ext cx="1318161" cy="225631"/>
          </a:xfrm>
          <a:prstGeom prst="rect">
            <a:avLst/>
          </a:prstGeom>
          <a:solidFill>
            <a:srgbClr val="5B9BD5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48774-BB07-FE4A-8077-B57897BB576C}"/>
              </a:ext>
            </a:extLst>
          </p:cNvPr>
          <p:cNvSpPr/>
          <p:nvPr/>
        </p:nvSpPr>
        <p:spPr>
          <a:xfrm>
            <a:off x="1278577" y="2975511"/>
            <a:ext cx="2236519" cy="244610"/>
          </a:xfrm>
          <a:prstGeom prst="rect">
            <a:avLst/>
          </a:prstGeom>
          <a:solidFill>
            <a:srgbClr val="5B9BD5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92F5AC-9B8C-5041-B8D4-D7E8D21AC16B}"/>
              </a:ext>
            </a:extLst>
          </p:cNvPr>
          <p:cNvSpPr/>
          <p:nvPr/>
        </p:nvSpPr>
        <p:spPr>
          <a:xfrm>
            <a:off x="4670961" y="4477440"/>
            <a:ext cx="2157351" cy="241114"/>
          </a:xfrm>
          <a:prstGeom prst="rect">
            <a:avLst/>
          </a:prstGeom>
          <a:solidFill>
            <a:srgbClr val="5B9BD5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7E1B49-FDD8-8940-983B-7B96A0F0E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920" y="4346316"/>
            <a:ext cx="3480997" cy="5033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18B96-6E58-DB48-B0E9-A643D1E70B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7" t="2570" r="15312" b="2693"/>
          <a:stretch/>
        </p:blipFill>
        <p:spPr>
          <a:xfrm>
            <a:off x="7273373" y="1063723"/>
            <a:ext cx="3295665" cy="31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8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Palantir from multiple diffusion components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F014F8-4DBF-0344-BDF9-D36D74581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7" y="1082708"/>
            <a:ext cx="7091095" cy="20036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90735C-AC10-8449-BCD6-28A0CAB1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3" y="3292475"/>
            <a:ext cx="44775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0A5F39-298B-B24B-BBC6-E60E3CF7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37" y="3159594"/>
            <a:ext cx="6380270" cy="30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67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Step 1: Define start cell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56C4A-F01A-3549-9978-6A3B571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7" y="1325563"/>
            <a:ext cx="6754728" cy="4388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53888-87AE-304A-9593-860217B68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79" y="5748193"/>
            <a:ext cx="6754728" cy="514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191D0-0E74-2E44-9A19-C016B7AAB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109" y="1069499"/>
            <a:ext cx="3202179" cy="235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88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Step 2: (Optional) Define terminal states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5749C-0123-1947-A757-60149122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024"/>
            <a:ext cx="7161153" cy="286013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92A9B7E-2EC7-8E44-A6BD-73851E253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430" y="969303"/>
            <a:ext cx="3387370" cy="340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D57FA-5F8C-4645-B1A3-485A0C52E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76" y="4593626"/>
            <a:ext cx="3327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9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Step 3: Compute </a:t>
            </a:r>
            <a:r>
              <a:rPr lang="en-US" dirty="0" err="1"/>
              <a:t>pseudotime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899431-71C9-7045-B8F5-FBAF420B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1" y="1136239"/>
            <a:ext cx="4929786" cy="2179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1E77E-2AA3-2542-BADA-1A55B28BA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016" y="1325563"/>
            <a:ext cx="7049984" cy="1190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FBEA7-29C1-0349-8884-8D39C68FF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1" y="3669475"/>
            <a:ext cx="4288428" cy="2465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D1FCA4-DEFB-8541-BE85-A614710ED925}"/>
              </a:ext>
            </a:extLst>
          </p:cNvPr>
          <p:cNvSpPr/>
          <p:nvPr/>
        </p:nvSpPr>
        <p:spPr>
          <a:xfrm>
            <a:off x="10200904" y="1852551"/>
            <a:ext cx="1864426" cy="261257"/>
          </a:xfrm>
          <a:prstGeom prst="rect">
            <a:avLst/>
          </a:prstGeom>
          <a:solidFill>
            <a:srgbClr val="5B9BD5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68EDC-A411-2942-A1CF-78C6B608796A}"/>
              </a:ext>
            </a:extLst>
          </p:cNvPr>
          <p:cNvSpPr/>
          <p:nvPr/>
        </p:nvSpPr>
        <p:spPr>
          <a:xfrm>
            <a:off x="6434447" y="1766268"/>
            <a:ext cx="2507672" cy="133784"/>
          </a:xfrm>
          <a:prstGeom prst="rect">
            <a:avLst/>
          </a:prstGeom>
          <a:solidFill>
            <a:srgbClr val="5B9BD5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0AA9F-FCE9-CE48-A7E5-C5B388FB7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281" y="2818869"/>
            <a:ext cx="6373091" cy="3582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2EDF7-9A92-1C47-895F-E1615C7ED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037" y="4342272"/>
            <a:ext cx="3632200" cy="2350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615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Visualize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2B2CC2-35E1-9142-91E8-FFAE14BF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7" y="1021968"/>
            <a:ext cx="6122814" cy="2818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206508E-533C-EC43-ACDD-1BE35990C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80" y="2240519"/>
            <a:ext cx="7800983" cy="41158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4FDC22F-D178-604F-A01D-67371E2DD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9" y="1423889"/>
            <a:ext cx="7000874" cy="53509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15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Visualize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615402C1-20DF-BE49-ACAE-ECCF1CD8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973" y="0"/>
            <a:ext cx="3417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13D36FD-D463-804A-B4B5-E7FAB0A9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7" y="1413167"/>
            <a:ext cx="3164140" cy="51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1CBD7F4-6CFB-664D-9219-00C8ACFCA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01" y="1374572"/>
            <a:ext cx="2304053" cy="531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07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9357AD3-D46D-3743-A3A2-E3CE5A92C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468" y="1325563"/>
            <a:ext cx="8605879" cy="52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Grouping based on gene trends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778C841-2031-644E-8E8E-DB05A99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53" y="1689027"/>
            <a:ext cx="2512786" cy="411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0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6840F-B084-6F19-90A8-E06842AE3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DFCF-250C-744C-2C09-476ED038B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14" y="0"/>
            <a:ext cx="11661569" cy="1325563"/>
          </a:xfrm>
        </p:spPr>
        <p:txBody>
          <a:bodyPr/>
          <a:lstStyle/>
          <a:p>
            <a:r>
              <a:rPr lang="en-US" dirty="0"/>
              <a:t>Overview of this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E0C00-5CE8-AF26-B2B1-D08F585B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A table of information&#10;&#10;Description automatically generated">
            <a:extLst>
              <a:ext uri="{FF2B5EF4-FFF2-40B4-BE49-F238E27FC236}">
                <a16:creationId xmlns:a16="http://schemas.microsoft.com/office/drawing/2014/main" id="{6FC7B89D-C7FD-E5AD-9803-77981161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2" y="1325563"/>
            <a:ext cx="6233390" cy="48194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84D87E8-7B5B-24B2-6125-67EB0DDA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912" y="439016"/>
            <a:ext cx="3537528" cy="2239483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FC481BA5-AA65-45FB-0072-7CA31A48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E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27366EBC-EAF9-A485-7FC5-72508BD30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206" y="3298632"/>
            <a:ext cx="1972940" cy="3240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4D2C08-AF06-03FC-817C-3D8D5937DB63}"/>
              </a:ext>
            </a:extLst>
          </p:cNvPr>
          <p:cNvSpPr txBox="1"/>
          <p:nvPr/>
        </p:nvSpPr>
        <p:spPr>
          <a:xfrm>
            <a:off x="7239668" y="3054548"/>
            <a:ext cx="4183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/>
              <a:t>https://sarajimenez.github.io/GSCN_workshop_2024/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A9BC0-3749-421C-BF20-EA253F337A43}"/>
              </a:ext>
            </a:extLst>
          </p:cNvPr>
          <p:cNvSpPr txBox="1"/>
          <p:nvPr/>
        </p:nvSpPr>
        <p:spPr>
          <a:xfrm>
            <a:off x="6023071" y="23438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6610-A4D9-B494-215E-F699CD50DBE2}"/>
              </a:ext>
            </a:extLst>
          </p:cNvPr>
          <p:cNvSpPr txBox="1"/>
          <p:nvPr/>
        </p:nvSpPr>
        <p:spPr>
          <a:xfrm>
            <a:off x="6023071" y="27627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07922-CC37-33D8-E638-0400B33D8163}"/>
              </a:ext>
            </a:extLst>
          </p:cNvPr>
          <p:cNvSpPr txBox="1"/>
          <p:nvPr/>
        </p:nvSpPr>
        <p:spPr>
          <a:xfrm>
            <a:off x="6023071" y="31139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48B20-A06E-FC3E-5EED-2F9550526761}"/>
              </a:ext>
            </a:extLst>
          </p:cNvPr>
          <p:cNvSpPr txBox="1"/>
          <p:nvPr/>
        </p:nvSpPr>
        <p:spPr>
          <a:xfrm>
            <a:off x="6023071" y="35092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33629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2233535"/>
            <a:ext cx="10977563" cy="1325563"/>
          </a:xfrm>
        </p:spPr>
        <p:txBody>
          <a:bodyPr/>
          <a:lstStyle/>
          <a:p>
            <a:r>
              <a:rPr lang="en-US" dirty="0"/>
              <a:t>Approach 3: PAGA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043E-490C-A14C-ACBE-5DD2BC6E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12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37" y="-200474"/>
            <a:ext cx="10977563" cy="1325563"/>
          </a:xfrm>
        </p:spPr>
        <p:txBody>
          <a:bodyPr/>
          <a:lstStyle/>
          <a:p>
            <a:r>
              <a:rPr lang="en-US" dirty="0"/>
              <a:t>PAGA (Partition-based Graph Abstraction)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49700-01F1-5E4D-94CE-DB58EEBA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5129"/>
            <a:ext cx="9489196" cy="42157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CC2DBC-2933-0741-B1D5-209BB9028125}"/>
              </a:ext>
            </a:extLst>
          </p:cNvPr>
          <p:cNvSpPr/>
          <p:nvPr/>
        </p:nvSpPr>
        <p:spPr>
          <a:xfrm>
            <a:off x="653947" y="5361272"/>
            <a:ext cx="10064022" cy="1200329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Often, studying cell differentiation process using 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pseudotime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may not be optimal due to issues resulting from inadequate sampling of cells. In such cases, the notion of connecting clusters of cells using graph-based metrics (to avoid errors that Euclidean distance might cause) has been proposed as an alternative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403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37" y="0"/>
            <a:ext cx="10977563" cy="1325563"/>
          </a:xfrm>
        </p:spPr>
        <p:txBody>
          <a:bodyPr/>
          <a:lstStyle/>
          <a:p>
            <a:r>
              <a:rPr lang="en-US" dirty="0"/>
              <a:t>PAGA on </a:t>
            </a:r>
            <a:r>
              <a:rPr lang="en-US" dirty="0" err="1"/>
              <a:t>Scanpy</a:t>
            </a:r>
            <a:r>
              <a:rPr lang="en-US" dirty="0"/>
              <a:t> using PCA distances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043E-490C-A14C-ACBE-5DD2BC6E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6397B-98AF-2742-A4B0-F47E1851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22432"/>
            <a:ext cx="12192000" cy="24237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A40314-3653-064F-8ABC-4FD4E9D71F98}"/>
              </a:ext>
            </a:extLst>
          </p:cNvPr>
          <p:cNvSpPr/>
          <p:nvPr/>
        </p:nvSpPr>
        <p:spPr>
          <a:xfrm>
            <a:off x="8524731" y="3146376"/>
            <a:ext cx="704538" cy="209863"/>
          </a:xfrm>
          <a:prstGeom prst="rect">
            <a:avLst/>
          </a:prstGeom>
          <a:solidFill>
            <a:schemeClr val="accent1">
              <a:alpha val="3868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D6C1C-63A0-2947-B21F-BC788485F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05" y="4603750"/>
            <a:ext cx="9753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2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37" y="0"/>
            <a:ext cx="10977563" cy="1325563"/>
          </a:xfrm>
        </p:spPr>
        <p:txBody>
          <a:bodyPr/>
          <a:lstStyle/>
          <a:p>
            <a:r>
              <a:rPr lang="en-US" dirty="0"/>
              <a:t>PAGA on </a:t>
            </a:r>
            <a:r>
              <a:rPr lang="en-US" dirty="0" err="1"/>
              <a:t>Scanpy</a:t>
            </a:r>
            <a:r>
              <a:rPr lang="en-US" dirty="0"/>
              <a:t> using PCA distances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043E-490C-A14C-ACBE-5DD2BC6E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9B9799-C102-D044-A21A-1B05090F5467}"/>
              </a:ext>
            </a:extLst>
          </p:cNvPr>
          <p:cNvSpPr/>
          <p:nvPr/>
        </p:nvSpPr>
        <p:spPr>
          <a:xfrm>
            <a:off x="376237" y="4967149"/>
            <a:ext cx="106892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Interpreting the plot above: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 Each circle indicates a cluster, and the size of the circle is proportional to size of the cluster.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 Two circles that are phenotypically close to each other - as quantified by the distances computed on the PCA space - are connected to each other.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 The width of the connecting edges is proportional to the similarity between the clusters.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F9BDB-683A-694B-9166-0F753EE3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237" y="1246460"/>
            <a:ext cx="5131436" cy="3673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4BF66-C218-CA46-817A-DAA812BC3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9"/>
          <a:stretch/>
        </p:blipFill>
        <p:spPr>
          <a:xfrm>
            <a:off x="6226617" y="1246460"/>
            <a:ext cx="4746183" cy="3052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754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37" y="0"/>
            <a:ext cx="10977563" cy="1325563"/>
          </a:xfrm>
        </p:spPr>
        <p:txBody>
          <a:bodyPr/>
          <a:lstStyle/>
          <a:p>
            <a:r>
              <a:rPr lang="en-US" dirty="0"/>
              <a:t>PAGA on </a:t>
            </a:r>
            <a:r>
              <a:rPr lang="en-US" dirty="0" err="1"/>
              <a:t>Scanpy</a:t>
            </a:r>
            <a:r>
              <a:rPr lang="en-US" dirty="0"/>
              <a:t> using diffusion distances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043E-490C-A14C-ACBE-5DD2BC6E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13116-E752-4A45-AC61-71A31AF93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4" y="1147270"/>
            <a:ext cx="7361261" cy="5387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4F7D3-9BBA-0248-A4E1-4D25BEB9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378" y="2472833"/>
            <a:ext cx="8206941" cy="2573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594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37" y="0"/>
            <a:ext cx="10977563" cy="1325563"/>
          </a:xfrm>
        </p:spPr>
        <p:txBody>
          <a:bodyPr/>
          <a:lstStyle/>
          <a:p>
            <a:r>
              <a:rPr lang="en-US" dirty="0"/>
              <a:t>PAGA on </a:t>
            </a:r>
            <a:r>
              <a:rPr lang="en-US" dirty="0" err="1"/>
              <a:t>Scanpy</a:t>
            </a:r>
            <a:r>
              <a:rPr lang="en-US" dirty="0"/>
              <a:t> using diffusion distances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043E-490C-A14C-ACBE-5DD2BC6E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1A092-C493-5F4D-A84D-3B0C6C2D5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251238"/>
            <a:ext cx="5895059" cy="4355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6FA1D-F8DC-F14A-A3FD-B52A32241D82}"/>
              </a:ext>
            </a:extLst>
          </p:cNvPr>
          <p:cNvSpPr txBox="1"/>
          <p:nvPr/>
        </p:nvSpPr>
        <p:spPr>
          <a:xfrm>
            <a:off x="6423335" y="1913442"/>
            <a:ext cx="47784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Interpretations exa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mple: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9 is ITGA2B+ (Megakaryocytes) and it is more phenotypically closer to cluster 2 and 8 as opposed to clusters 1 and 4.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638A8-6B5D-FB42-9AEC-1555FFD19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9"/>
          <a:stretch/>
        </p:blipFill>
        <p:spPr>
          <a:xfrm>
            <a:off x="6271297" y="3669067"/>
            <a:ext cx="3927008" cy="2525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5938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60" y="-218058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PAGA on </a:t>
            </a:r>
            <a:r>
              <a:rPr lang="en-US" sz="4000" dirty="0" err="1"/>
              <a:t>Scanpy</a:t>
            </a:r>
            <a:r>
              <a:rPr lang="en-US" sz="4000" dirty="0"/>
              <a:t> – PCA vs Diffusion Components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BCFCE-2CFA-E248-9C32-9F91C4B38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450" y="1343650"/>
            <a:ext cx="4470734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120349-A52D-1842-9FE7-7F732B7824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84760" y="1343650"/>
            <a:ext cx="4342063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6D1B4-EC0D-1841-B0D1-44CA001C367C}"/>
              </a:ext>
            </a:extLst>
          </p:cNvPr>
          <p:cNvSpPr txBox="1"/>
          <p:nvPr/>
        </p:nvSpPr>
        <p:spPr>
          <a:xfrm>
            <a:off x="416290" y="1919108"/>
            <a:ext cx="25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Distances on 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39A83-BC8A-354B-AA30-AB0E68A9BA4A}"/>
              </a:ext>
            </a:extLst>
          </p:cNvPr>
          <p:cNvSpPr txBox="1"/>
          <p:nvPr/>
        </p:nvSpPr>
        <p:spPr>
          <a:xfrm>
            <a:off x="6598508" y="1734442"/>
            <a:ext cx="243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Distances on Diffusion Components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3DF3C-4253-0C46-B4F0-AB0B0FC50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601" y="4548208"/>
            <a:ext cx="3785642" cy="21705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7D2B9D-B999-5745-8336-281F165C3A40}"/>
              </a:ext>
            </a:extLst>
          </p:cNvPr>
          <p:cNvSpPr/>
          <p:nvPr/>
        </p:nvSpPr>
        <p:spPr>
          <a:xfrm>
            <a:off x="5726243" y="475422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Observation: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Cluster 9 is ITGA2B+ (Megakaryocytes) and it is more phenotypically closer to cluster 2 and 8 as opposed to clusters 1 and 4.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Diffusion distance based PAGA captures this more accurately than PCA based PAGA.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00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60" y="-218058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Using PAGA to get phenotype distances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68EDF-1A50-3249-A4D7-BBE1B2EF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0" y="1210545"/>
            <a:ext cx="7616784" cy="3686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D06D49-0BDF-1F45-AC48-31D688A93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78"/>
          <a:stretch/>
        </p:blipFill>
        <p:spPr>
          <a:xfrm>
            <a:off x="6560102" y="2548392"/>
            <a:ext cx="5208345" cy="34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67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60" y="-218058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Using PAGA to get phenotype distances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68EDF-1A50-3249-A4D7-BBE1B2EF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256" y="858190"/>
            <a:ext cx="7616784" cy="3113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D06D49-0BDF-1F45-AC48-31D688A93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78"/>
          <a:stretch/>
        </p:blipFill>
        <p:spPr>
          <a:xfrm>
            <a:off x="7905544" y="950026"/>
            <a:ext cx="3910829" cy="2591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530E05-6D78-3248-8A2B-8EBCD4FC3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195" y="2480440"/>
            <a:ext cx="6278472" cy="4292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186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-151409"/>
            <a:ext cx="10515600" cy="132556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188" y="1000126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scRNA-seq</a:t>
            </a:r>
            <a:r>
              <a:rPr lang="en-US" dirty="0"/>
              <a:t> data matrix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28913" y="1457325"/>
            <a:ext cx="1014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71913" y="1000126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 and QC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24587" y="819944"/>
            <a:ext cx="1104900" cy="36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269831" y="1423987"/>
            <a:ext cx="1059656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69831" y="1760539"/>
            <a:ext cx="1014412" cy="56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439024" y="100016"/>
            <a:ext cx="2262188" cy="1298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size distribution; Number of uniquely expressed genes per cell</a:t>
            </a:r>
          </a:p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79506" y="1615692"/>
            <a:ext cx="2262188" cy="538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cells each gene is expressed 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39024" y="2361402"/>
            <a:ext cx="2262188" cy="538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MT-content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10144125" y="461168"/>
            <a:ext cx="700088" cy="243919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716802" y="1673514"/>
            <a:ext cx="685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H="1" flipV="1">
            <a:off x="11395778" y="1680767"/>
            <a:ext cx="29484" cy="2261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725174" y="3942413"/>
            <a:ext cx="700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473665" y="3613346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Normalization (Median library size + log transformation)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8408" y="3567905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PCA, dimensionality reduction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69219" y="2386009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Visualization: </a:t>
            </a:r>
            <a:r>
              <a:rPr lang="en-US" dirty="0" err="1"/>
              <a:t>tSNE</a:t>
            </a:r>
            <a:r>
              <a:rPr lang="en-US" dirty="0"/>
              <a:t>, UMAP, Force Directed Layout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3684932" y="3264500"/>
            <a:ext cx="696670" cy="56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5126183" y="4147761"/>
            <a:ext cx="12803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684932" y="4029477"/>
            <a:ext cx="1143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585295" y="4089433"/>
            <a:ext cx="909021" cy="65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369218" y="3644092"/>
            <a:ext cx="2243137" cy="6826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Clustering: </a:t>
            </a:r>
            <a:r>
              <a:rPr lang="en-US" dirty="0" err="1"/>
              <a:t>PhenoGraph</a:t>
            </a:r>
            <a:r>
              <a:rPr lang="en-US" dirty="0"/>
              <a:t>, Leiden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444167" y="4475161"/>
            <a:ext cx="2108501" cy="3968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Imputation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DF6A04-4840-3840-9DF5-2134C26FCE9E}"/>
              </a:ext>
            </a:extLst>
          </p:cNvPr>
          <p:cNvCxnSpPr>
            <a:cxnSpLocks/>
          </p:cNvCxnSpPr>
          <p:nvPr/>
        </p:nvCxnSpPr>
        <p:spPr>
          <a:xfrm>
            <a:off x="2490786" y="5141629"/>
            <a:ext cx="0" cy="5246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675F4A-9795-8D49-BA20-38513B1B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39</a:t>
            </a:fld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E2FBA5-859A-234F-8A44-DE03BBD44B4D}"/>
              </a:ext>
            </a:extLst>
          </p:cNvPr>
          <p:cNvCxnSpPr>
            <a:cxnSpLocks/>
          </p:cNvCxnSpPr>
          <p:nvPr/>
        </p:nvCxnSpPr>
        <p:spPr>
          <a:xfrm flipH="1" flipV="1">
            <a:off x="7765205" y="3991696"/>
            <a:ext cx="708460" cy="1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EF269206-9FE8-3642-8E0B-96E75D8ECDEF}"/>
              </a:ext>
            </a:extLst>
          </p:cNvPr>
          <p:cNvSpPr/>
          <p:nvPr/>
        </p:nvSpPr>
        <p:spPr>
          <a:xfrm rot="10800000">
            <a:off x="593590" y="2463215"/>
            <a:ext cx="477378" cy="2439192"/>
          </a:xfrm>
          <a:prstGeom prst="rightBrace">
            <a:avLst>
              <a:gd name="adj1" fmla="val 116748"/>
              <a:gd name="adj2" fmla="val 54302"/>
            </a:avLst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52CACD-F6A5-1D45-8DF2-D75A2D7012DB}"/>
              </a:ext>
            </a:extLst>
          </p:cNvPr>
          <p:cNvCxnSpPr>
            <a:cxnSpLocks/>
          </p:cNvCxnSpPr>
          <p:nvPr/>
        </p:nvCxnSpPr>
        <p:spPr>
          <a:xfrm>
            <a:off x="328613" y="3582895"/>
            <a:ext cx="3429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CD061-8764-CD41-890A-5DD63832CA11}"/>
              </a:ext>
            </a:extLst>
          </p:cNvPr>
          <p:cNvCxnSpPr>
            <a:cxnSpLocks/>
          </p:cNvCxnSpPr>
          <p:nvPr/>
        </p:nvCxnSpPr>
        <p:spPr>
          <a:xfrm flipH="1" flipV="1">
            <a:off x="334420" y="3567905"/>
            <a:ext cx="20514" cy="15737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8EEE4B8-C827-4542-950F-AC0F98F9F0FA}"/>
              </a:ext>
            </a:extLst>
          </p:cNvPr>
          <p:cNvSpPr/>
          <p:nvPr/>
        </p:nvSpPr>
        <p:spPr>
          <a:xfrm>
            <a:off x="1476794" y="5659589"/>
            <a:ext cx="3351139" cy="7240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Differential Expression, GSEA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23A8B9-193C-6F42-AF4E-1307F91275E0}"/>
              </a:ext>
            </a:extLst>
          </p:cNvPr>
          <p:cNvSpPr/>
          <p:nvPr/>
        </p:nvSpPr>
        <p:spPr>
          <a:xfrm>
            <a:off x="5043697" y="5677746"/>
            <a:ext cx="3351139" cy="7240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Trajectory Inference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4BF9C0E-0DB5-0948-A0F5-8E47D26E9232}"/>
              </a:ext>
            </a:extLst>
          </p:cNvPr>
          <p:cNvSpPr/>
          <p:nvPr/>
        </p:nvSpPr>
        <p:spPr>
          <a:xfrm>
            <a:off x="8475295" y="5682611"/>
            <a:ext cx="3351139" cy="7240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Factor Analysis, </a:t>
            </a:r>
            <a:r>
              <a:rPr lang="en-US" dirty="0" err="1">
                <a:solidFill>
                  <a:schemeClr val="tx1"/>
                </a:solidFill>
              </a:rPr>
              <a:t>Multisample</a:t>
            </a:r>
            <a:r>
              <a:rPr lang="en-US" dirty="0">
                <a:solidFill>
                  <a:schemeClr val="tx1"/>
                </a:solidFill>
              </a:rPr>
              <a:t> Analysis, Batch Effect Correction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23A40B-F5D8-5848-90AA-52C9092868E7}"/>
              </a:ext>
            </a:extLst>
          </p:cNvPr>
          <p:cNvCxnSpPr>
            <a:cxnSpLocks/>
          </p:cNvCxnSpPr>
          <p:nvPr/>
        </p:nvCxnSpPr>
        <p:spPr>
          <a:xfrm>
            <a:off x="2154186" y="5141629"/>
            <a:ext cx="798993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5EEAF7-5739-EC49-8871-E2128C4686FD}"/>
              </a:ext>
            </a:extLst>
          </p:cNvPr>
          <p:cNvCxnSpPr>
            <a:cxnSpLocks/>
          </p:cNvCxnSpPr>
          <p:nvPr/>
        </p:nvCxnSpPr>
        <p:spPr>
          <a:xfrm>
            <a:off x="6675540" y="5153066"/>
            <a:ext cx="0" cy="5246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8B2078-9191-4B46-9C44-8D465D7F7009}"/>
              </a:ext>
            </a:extLst>
          </p:cNvPr>
          <p:cNvCxnSpPr>
            <a:cxnSpLocks/>
          </p:cNvCxnSpPr>
          <p:nvPr/>
        </p:nvCxnSpPr>
        <p:spPr>
          <a:xfrm>
            <a:off x="10144125" y="5153066"/>
            <a:ext cx="0" cy="5246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A9423E3-1328-4446-9B8E-36BFCF63ADAC}"/>
              </a:ext>
            </a:extLst>
          </p:cNvPr>
          <p:cNvCxnSpPr>
            <a:cxnSpLocks/>
          </p:cNvCxnSpPr>
          <p:nvPr/>
        </p:nvCxnSpPr>
        <p:spPr>
          <a:xfrm>
            <a:off x="357084" y="5141629"/>
            <a:ext cx="214133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039646" y="3567905"/>
            <a:ext cx="10865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98FF3C-502E-1248-9656-A3519BF4786C}"/>
              </a:ext>
            </a:extLst>
          </p:cNvPr>
          <p:cNvCxnSpPr>
            <a:cxnSpLocks/>
          </p:cNvCxnSpPr>
          <p:nvPr/>
        </p:nvCxnSpPr>
        <p:spPr>
          <a:xfrm>
            <a:off x="8562503" y="3259928"/>
            <a:ext cx="2833275" cy="1262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123875F-788F-6A4E-90C0-579C669FA0D1}"/>
              </a:ext>
            </a:extLst>
          </p:cNvPr>
          <p:cNvSpPr/>
          <p:nvPr/>
        </p:nvSpPr>
        <p:spPr>
          <a:xfrm>
            <a:off x="6269831" y="3089821"/>
            <a:ext cx="2243137" cy="3220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Doublet Detection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10991C-D329-5A49-A7B4-97D64E5A79D6}"/>
              </a:ext>
            </a:extLst>
          </p:cNvPr>
          <p:cNvCxnSpPr>
            <a:cxnSpLocks/>
          </p:cNvCxnSpPr>
          <p:nvPr/>
        </p:nvCxnSpPr>
        <p:spPr>
          <a:xfrm flipV="1">
            <a:off x="4577274" y="3272549"/>
            <a:ext cx="6423" cy="68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004828A-E7C5-B845-BBE8-6F2E5877A7F8}"/>
              </a:ext>
            </a:extLst>
          </p:cNvPr>
          <p:cNvCxnSpPr>
            <a:cxnSpLocks/>
          </p:cNvCxnSpPr>
          <p:nvPr/>
        </p:nvCxnSpPr>
        <p:spPr>
          <a:xfrm>
            <a:off x="4583697" y="3267868"/>
            <a:ext cx="1661367" cy="26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0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D204-4691-8949-B1B9-DB404B91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14" y="0"/>
            <a:ext cx="11661569" cy="1325563"/>
          </a:xfrm>
        </p:spPr>
        <p:txBody>
          <a:bodyPr/>
          <a:lstStyle/>
          <a:p>
            <a:r>
              <a:rPr lang="en-US" dirty="0"/>
              <a:t>Recap: </a:t>
            </a:r>
            <a:r>
              <a:rPr lang="en-US" dirty="0" err="1"/>
              <a:t>AnnData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2DA16-DEBB-154D-9D42-D0E42F6E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4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DD6E81-5D6C-B041-ADDA-A0C1E055B4B5}"/>
              </a:ext>
            </a:extLst>
          </p:cNvPr>
          <p:cNvGrpSpPr/>
          <p:nvPr/>
        </p:nvGrpSpPr>
        <p:grpSpPr>
          <a:xfrm>
            <a:off x="4583552" y="643262"/>
            <a:ext cx="6460686" cy="5571476"/>
            <a:chOff x="2901898" y="495458"/>
            <a:chExt cx="5939821" cy="599602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E9F16B0-0000-1743-8228-64449E14B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2939" y="495458"/>
              <a:ext cx="5557661" cy="563031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56D23E-D8DA-954B-8C1B-E6B17A3716C4}"/>
                </a:ext>
              </a:extLst>
            </p:cNvPr>
            <p:cNvSpPr/>
            <p:nvPr/>
          </p:nvSpPr>
          <p:spPr>
            <a:xfrm>
              <a:off x="2901898" y="1904370"/>
              <a:ext cx="5939821" cy="906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21B8CC-FBFA-484F-A1BF-32F55CD35A54}"/>
                </a:ext>
              </a:extLst>
            </p:cNvPr>
            <p:cNvSpPr/>
            <p:nvPr/>
          </p:nvSpPr>
          <p:spPr>
            <a:xfrm rot="16200000">
              <a:off x="4301207" y="3476229"/>
              <a:ext cx="5939821" cy="906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BDCE74-A4F2-934B-BD23-2D1E1607779B}"/>
              </a:ext>
            </a:extLst>
          </p:cNvPr>
          <p:cNvSpPr txBox="1"/>
          <p:nvPr/>
        </p:nvSpPr>
        <p:spPr>
          <a:xfrm>
            <a:off x="149466" y="1516283"/>
            <a:ext cx="43469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X: the cell-by-gene data on which all computation will be done</a:t>
            </a:r>
          </a:p>
          <a:p>
            <a:endParaRPr lang="en-US" dirty="0"/>
          </a:p>
          <a:p>
            <a:r>
              <a:rPr lang="en-US" dirty="0" err="1"/>
              <a:t>obs</a:t>
            </a:r>
            <a:r>
              <a:rPr lang="en-US" dirty="0"/>
              <a:t>: cell (observation) specific 1-dimensional information</a:t>
            </a:r>
          </a:p>
          <a:p>
            <a:endParaRPr lang="en-US" dirty="0"/>
          </a:p>
          <a:p>
            <a:r>
              <a:rPr lang="en-US" dirty="0" err="1"/>
              <a:t>obsm</a:t>
            </a:r>
            <a:r>
              <a:rPr lang="en-US" dirty="0"/>
              <a:t>: cell (observation) specific m-dimensional information</a:t>
            </a:r>
          </a:p>
          <a:p>
            <a:endParaRPr lang="en-US" dirty="0"/>
          </a:p>
          <a:p>
            <a:r>
              <a:rPr lang="en-US" dirty="0"/>
              <a:t>var: gene (variable) specific 1-dimensional information</a:t>
            </a:r>
          </a:p>
          <a:p>
            <a:endParaRPr lang="en-US" dirty="0"/>
          </a:p>
          <a:p>
            <a:r>
              <a:rPr lang="en-US" dirty="0" err="1"/>
              <a:t>varm</a:t>
            </a:r>
            <a:r>
              <a:rPr lang="en-US" dirty="0"/>
              <a:t>: gene (variable) specific m-dimensional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8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2325238"/>
            <a:ext cx="10977563" cy="1325563"/>
          </a:xfrm>
        </p:spPr>
        <p:txBody>
          <a:bodyPr/>
          <a:lstStyle/>
          <a:p>
            <a:r>
              <a:rPr lang="en-US" dirty="0"/>
              <a:t>Trajectory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043E-490C-A14C-ACBE-5DD2BC6E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4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6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Trajectory Inference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0D332-ADE5-1843-9B74-A2C417D74DFC}"/>
              </a:ext>
            </a:extLst>
          </p:cNvPr>
          <p:cNvSpPr txBox="1"/>
          <p:nvPr/>
        </p:nvSpPr>
        <p:spPr>
          <a:xfrm>
            <a:off x="582479" y="1325563"/>
            <a:ext cx="110502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Biological samples are not always composed of discrete/distinct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formation of cell types involves gradual changes in cellular phenotype from an initial cell type (progenitor) to the final cell type (differentiated)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Trajectory inference attempts to map the cells from one phenotype to another along a continuous axis (called </a:t>
            </a:r>
            <a:r>
              <a:rPr lang="en-US" sz="2400" dirty="0" err="1"/>
              <a:t>pseudotime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Biological samples are generally heterogeneous enough that a single snapshot of </a:t>
            </a:r>
            <a:r>
              <a:rPr lang="en-US" sz="2400" dirty="0" err="1"/>
              <a:t>scRNA</a:t>
            </a:r>
            <a:r>
              <a:rPr lang="en-US" sz="2400" dirty="0"/>
              <a:t>-seq data with sufficient cell number captures all the dynamics involved during such continuous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Goal: Capture gradual changes ==&gt; requires us to understand locally similar cells ==&gt; Graphs!</a:t>
            </a:r>
          </a:p>
        </p:txBody>
      </p:sp>
    </p:spTree>
    <p:extLst>
      <p:ext uri="{BB962C8B-B14F-4D97-AF65-F5344CB8AC3E}">
        <p14:creationId xmlns:p14="http://schemas.microsoft.com/office/powerpoint/2010/main" val="31878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37" y="2503357"/>
            <a:ext cx="10977563" cy="1325563"/>
          </a:xfrm>
        </p:spPr>
        <p:txBody>
          <a:bodyPr/>
          <a:lstStyle/>
          <a:p>
            <a:r>
              <a:rPr lang="en-US" dirty="0"/>
              <a:t>Approach 1: Diffusion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043E-490C-A14C-ACBE-5DD2BC6E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0"/>
            <a:ext cx="10515600" cy="1325563"/>
          </a:xfrm>
        </p:spPr>
        <p:txBody>
          <a:bodyPr/>
          <a:lstStyle/>
          <a:p>
            <a:r>
              <a:rPr lang="en-US" dirty="0"/>
              <a:t>Diffusion Maps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61A6CD-59EF-264E-BA7F-5F4138142851}"/>
              </a:ext>
            </a:extLst>
          </p:cNvPr>
          <p:cNvGrpSpPr/>
          <p:nvPr/>
        </p:nvGrpSpPr>
        <p:grpSpPr>
          <a:xfrm>
            <a:off x="351903" y="1325563"/>
            <a:ext cx="3585145" cy="2895203"/>
            <a:chOff x="4239422" y="398522"/>
            <a:chExt cx="2247558" cy="181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A90B04-B022-3140-B5B7-26BF7CE7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4613"/>
            <a:stretch/>
          </p:blipFill>
          <p:spPr>
            <a:xfrm>
              <a:off x="4388814" y="398522"/>
              <a:ext cx="1907816" cy="18150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9A421F-23CA-274F-A630-FD1325E9D433}"/>
                </a:ext>
              </a:extLst>
            </p:cNvPr>
            <p:cNvSpPr txBox="1"/>
            <p:nvPr/>
          </p:nvSpPr>
          <p:spPr>
            <a:xfrm>
              <a:off x="5857164" y="1182756"/>
              <a:ext cx="629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Gene1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7D675F-7319-C043-9668-080D1761819D}"/>
                </a:ext>
              </a:extLst>
            </p:cNvPr>
            <p:cNvSpPr txBox="1"/>
            <p:nvPr/>
          </p:nvSpPr>
          <p:spPr>
            <a:xfrm>
              <a:off x="5733329" y="1701853"/>
              <a:ext cx="629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Gene2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129EB1-9B94-1742-BDEC-BC43A4CDD94A}"/>
                </a:ext>
              </a:extLst>
            </p:cNvPr>
            <p:cNvSpPr txBox="1"/>
            <p:nvPr/>
          </p:nvSpPr>
          <p:spPr>
            <a:xfrm>
              <a:off x="4255215" y="1828274"/>
              <a:ext cx="629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Gene3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84861-E957-3544-8CB8-F2A19CE0E2A6}"/>
                </a:ext>
              </a:extLst>
            </p:cNvPr>
            <p:cNvSpPr txBox="1"/>
            <p:nvPr/>
          </p:nvSpPr>
          <p:spPr>
            <a:xfrm>
              <a:off x="4239422" y="844902"/>
              <a:ext cx="629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Gene4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726B62-716B-DD48-A2C5-F15EB7F0C1D7}"/>
                </a:ext>
              </a:extLst>
            </p:cNvPr>
            <p:cNvSpPr txBox="1"/>
            <p:nvPr/>
          </p:nvSpPr>
          <p:spPr>
            <a:xfrm>
              <a:off x="5229367" y="398522"/>
              <a:ext cx="629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Gene5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FE9CE9-7E9D-0640-B8BB-C2EDE3A94FEB}"/>
              </a:ext>
            </a:extLst>
          </p:cNvPr>
          <p:cNvSpPr txBox="1"/>
          <p:nvPr/>
        </p:nvSpPr>
        <p:spPr>
          <a:xfrm>
            <a:off x="108560" y="4286166"/>
            <a:ext cx="421546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 too noise, distances not biologically accurate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B637B7-43F7-014C-9C71-D6F341C28463}"/>
              </a:ext>
            </a:extLst>
          </p:cNvPr>
          <p:cNvCxnSpPr/>
          <p:nvPr/>
        </p:nvCxnSpPr>
        <p:spPr>
          <a:xfrm>
            <a:off x="4556981" y="2258520"/>
            <a:ext cx="1651800" cy="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4DC91A-BF32-3A46-9A66-4250D3ADCF7B}"/>
              </a:ext>
            </a:extLst>
          </p:cNvPr>
          <p:cNvSpPr txBox="1"/>
          <p:nvPr/>
        </p:nvSpPr>
        <p:spPr>
          <a:xfrm>
            <a:off x="6323308" y="662781"/>
            <a:ext cx="50304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Distances are cleaner, can do computation here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8945CB-B248-DC4A-AF59-CE9D08281C4A}"/>
              </a:ext>
            </a:extLst>
          </p:cNvPr>
          <p:cNvCxnSpPr>
            <a:cxnSpLocks/>
          </p:cNvCxnSpPr>
          <p:nvPr/>
        </p:nvCxnSpPr>
        <p:spPr>
          <a:xfrm>
            <a:off x="8947042" y="3245618"/>
            <a:ext cx="0" cy="1052402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2635F0-AB15-FE4D-9280-9CBB085062C7}"/>
              </a:ext>
            </a:extLst>
          </p:cNvPr>
          <p:cNvGrpSpPr/>
          <p:nvPr/>
        </p:nvGrpSpPr>
        <p:grpSpPr>
          <a:xfrm>
            <a:off x="7489625" y="1041526"/>
            <a:ext cx="3182396" cy="2049505"/>
            <a:chOff x="6125775" y="1851905"/>
            <a:chExt cx="3182396" cy="204950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C099B8D-A5D9-FC40-BA28-F1B719C0A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455" y="2000405"/>
              <a:ext cx="0" cy="12906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763D72-0278-C443-8DFD-158AA207CD8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838" y="3291017"/>
              <a:ext cx="156518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16B9C3-1D15-D04C-B754-3F35CDF0DC8C}"/>
                </a:ext>
              </a:extLst>
            </p:cNvPr>
            <p:cNvSpPr txBox="1"/>
            <p:nvPr/>
          </p:nvSpPr>
          <p:spPr>
            <a:xfrm>
              <a:off x="8483883" y="2880041"/>
              <a:ext cx="824288" cy="23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PCA1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161F13-0925-9442-8DC7-1C0228D2DEC5}"/>
                </a:ext>
              </a:extLst>
            </p:cNvPr>
            <p:cNvSpPr txBox="1"/>
            <p:nvPr/>
          </p:nvSpPr>
          <p:spPr>
            <a:xfrm>
              <a:off x="6600578" y="1851905"/>
              <a:ext cx="769274" cy="23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PCA2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12B113-929D-964F-B63B-0EFEAC97DC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7919" y="3291017"/>
              <a:ext cx="821333" cy="6103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F5BF1B-E8F6-BD4B-AAD0-A4258A24D5EA}"/>
                </a:ext>
              </a:extLst>
            </p:cNvPr>
            <p:cNvSpPr txBox="1"/>
            <p:nvPr/>
          </p:nvSpPr>
          <p:spPr>
            <a:xfrm>
              <a:off x="6125775" y="3506683"/>
              <a:ext cx="824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PCA3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E8AE4D-AF6A-BF4C-9ECA-842BC43844FB}"/>
              </a:ext>
            </a:extLst>
          </p:cNvPr>
          <p:cNvCxnSpPr>
            <a:cxnSpLocks/>
          </p:cNvCxnSpPr>
          <p:nvPr/>
        </p:nvCxnSpPr>
        <p:spPr>
          <a:xfrm flipV="1">
            <a:off x="8459041" y="4353626"/>
            <a:ext cx="0" cy="17344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513EEC-49FE-4C49-9575-A5970C4FEA5A}"/>
              </a:ext>
            </a:extLst>
          </p:cNvPr>
          <p:cNvCxnSpPr>
            <a:cxnSpLocks/>
          </p:cNvCxnSpPr>
          <p:nvPr/>
        </p:nvCxnSpPr>
        <p:spPr>
          <a:xfrm>
            <a:off x="8445424" y="6088114"/>
            <a:ext cx="2255605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8C87B36-979D-BB44-B712-CCF4C61CA38F}"/>
              </a:ext>
            </a:extLst>
          </p:cNvPr>
          <p:cNvSpPr txBox="1"/>
          <p:nvPr/>
        </p:nvSpPr>
        <p:spPr>
          <a:xfrm>
            <a:off x="10188549" y="5743819"/>
            <a:ext cx="824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Dim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866789-E341-9540-AFB4-F1FF51D21CD1}"/>
              </a:ext>
            </a:extLst>
          </p:cNvPr>
          <p:cNvSpPr txBox="1"/>
          <p:nvPr/>
        </p:nvSpPr>
        <p:spPr>
          <a:xfrm>
            <a:off x="7840065" y="4461333"/>
            <a:ext cx="769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Dim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301E1A-FD75-AF45-BA83-C70BD566B4FB}"/>
              </a:ext>
            </a:extLst>
          </p:cNvPr>
          <p:cNvSpPr txBox="1"/>
          <p:nvPr/>
        </p:nvSpPr>
        <p:spPr>
          <a:xfrm>
            <a:off x="4900277" y="5174432"/>
            <a:ext cx="2955277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biological systems require further refining of distances/neighborhood of each cell (for example Jaccard metric)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2E780-FD71-7249-B940-8CAEB9FCD47A}"/>
              </a:ext>
            </a:extLst>
          </p:cNvPr>
          <p:cNvSpPr txBox="1"/>
          <p:nvPr/>
        </p:nvSpPr>
        <p:spPr>
          <a:xfrm>
            <a:off x="10139761" y="4020356"/>
            <a:ext cx="174615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UMAP or </a:t>
            </a:r>
            <a:r>
              <a:rPr lang="en-US" dirty="0" err="1">
                <a:solidFill>
                  <a:srgbClr val="FF0000"/>
                </a:solidFill>
              </a:rPr>
              <a:t>tSNE</a:t>
            </a:r>
            <a:r>
              <a:rPr lang="en-US" dirty="0">
                <a:solidFill>
                  <a:srgbClr val="FF0000"/>
                </a:solidFill>
              </a:rPr>
              <a:t> or FDL because they are not distance preserving!</a:t>
            </a:r>
          </a:p>
        </p:txBody>
      </p:sp>
    </p:spTree>
    <p:extLst>
      <p:ext uri="{BB962C8B-B14F-4D97-AF65-F5344CB8AC3E}">
        <p14:creationId xmlns:p14="http://schemas.microsoft.com/office/powerpoint/2010/main" val="124388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8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B1FF1-F1E6-8E41-B3A8-BB12BB65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3146" y="6278858"/>
            <a:ext cx="2743200" cy="365125"/>
          </a:xfrm>
        </p:spPr>
        <p:txBody>
          <a:bodyPr/>
          <a:lstStyle/>
          <a:p>
            <a:fld id="{D59687A4-4E43-9F42-AA9A-FE636057E8A1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3E9A4A-0C1B-3E43-905F-8E2EC2B3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7" y="-170478"/>
            <a:ext cx="10515600" cy="1325563"/>
          </a:xfrm>
        </p:spPr>
        <p:txBody>
          <a:bodyPr/>
          <a:lstStyle/>
          <a:p>
            <a:r>
              <a:rPr lang="en-US" dirty="0"/>
              <a:t>Diffusion Maps</a:t>
            </a:r>
          </a:p>
        </p:txBody>
      </p:sp>
      <p:pic>
        <p:nvPicPr>
          <p:cNvPr id="33" name="Content Placeholder 3">
            <a:extLst>
              <a:ext uri="{FF2B5EF4-FFF2-40B4-BE49-F238E27FC236}">
                <a16:creationId xmlns:a16="http://schemas.microsoft.com/office/drawing/2014/main" id="{3CE08351-845F-DF46-8BDB-046A72773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 r="5040"/>
          <a:stretch/>
        </p:blipFill>
        <p:spPr>
          <a:xfrm>
            <a:off x="-1" y="874909"/>
            <a:ext cx="11386347" cy="34324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E0F010-D77F-8946-AA27-F1C9988A6756}"/>
              </a:ext>
            </a:extLst>
          </p:cNvPr>
          <p:cNvSpPr txBox="1"/>
          <p:nvPr/>
        </p:nvSpPr>
        <p:spPr>
          <a:xfrm>
            <a:off x="617195" y="892814"/>
            <a:ext cx="1960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87C58A-A607-0A43-8BDF-FF0A52A33213}"/>
              </a:ext>
            </a:extLst>
          </p:cNvPr>
          <p:cNvSpPr txBox="1"/>
          <p:nvPr/>
        </p:nvSpPr>
        <p:spPr>
          <a:xfrm>
            <a:off x="4014003" y="892814"/>
            <a:ext cx="3239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Colored by 1</a:t>
            </a:r>
            <a:r>
              <a:rPr lang="en-US" sz="1600" baseline="30000" dirty="0"/>
              <a:t>st</a:t>
            </a:r>
            <a:r>
              <a:rPr lang="en-US" sz="1600" dirty="0"/>
              <a:t> diffusion component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1ADEA-0ECF-6B43-8E8C-672B45C6406C}"/>
              </a:ext>
            </a:extLst>
          </p:cNvPr>
          <p:cNvSpPr txBox="1"/>
          <p:nvPr/>
        </p:nvSpPr>
        <p:spPr>
          <a:xfrm>
            <a:off x="7940421" y="892814"/>
            <a:ext cx="3632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Colored by 2</a:t>
            </a:r>
            <a:r>
              <a:rPr lang="en-US" sz="1600" baseline="30000" dirty="0"/>
              <a:t>nd</a:t>
            </a:r>
            <a:r>
              <a:rPr lang="en-US" sz="1600" dirty="0"/>
              <a:t> diffusion component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DB098E-4E96-D74A-9528-7BCBFE8159F7}"/>
              </a:ext>
            </a:extLst>
          </p:cNvPr>
          <p:cNvSpPr txBox="1"/>
          <p:nvPr/>
        </p:nvSpPr>
        <p:spPr>
          <a:xfrm>
            <a:off x="286242" y="6461420"/>
            <a:ext cx="504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Lafon and </a:t>
            </a:r>
            <a:r>
              <a:rPr lang="en-US" sz="1200" dirty="0" err="1"/>
              <a:t>Coifman</a:t>
            </a:r>
            <a:r>
              <a:rPr lang="en-US" sz="1200" dirty="0"/>
              <a:t> 2006, Nadler et. al. 2006, </a:t>
            </a:r>
            <a:r>
              <a:rPr lang="en-US" sz="1200" dirty="0" err="1"/>
              <a:t>Setty</a:t>
            </a:r>
            <a:r>
              <a:rPr lang="en-US" sz="1200" dirty="0"/>
              <a:t> et. al. 2016</a:t>
            </a:r>
          </a:p>
        </p:txBody>
      </p:sp>
      <p:pic>
        <p:nvPicPr>
          <p:cNvPr id="39" name="Picture 38" descr="diffCompBeforeMAGIC.tif">
            <a:extLst>
              <a:ext uri="{FF2B5EF4-FFF2-40B4-BE49-F238E27FC236}">
                <a16:creationId xmlns:a16="http://schemas.microsoft.com/office/drawing/2014/main" id="{BF828CE6-80B1-E641-8184-D18DC5976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t="5885" r="7303" b="4631"/>
          <a:stretch/>
        </p:blipFill>
        <p:spPr>
          <a:xfrm>
            <a:off x="6323328" y="4222976"/>
            <a:ext cx="3632680" cy="2452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77887D3-07B2-C04E-A722-F350DCBB7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369" y="4789342"/>
            <a:ext cx="3832453" cy="14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20878</TotalTime>
  <Words>1079</Words>
  <Application>Microsoft Macintosh PowerPoint</Application>
  <PresentationFormat>Widescreen</PresentationFormat>
  <Paragraphs>219</Paragraphs>
  <Slides>39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Helvetica</vt:lpstr>
      <vt:lpstr>Helvetica Neue</vt:lpstr>
      <vt:lpstr>Office Theme</vt:lpstr>
      <vt:lpstr>PowerPoint Presentation</vt:lpstr>
      <vt:lpstr>Computational single-cell genomics for stem cell biologists</vt:lpstr>
      <vt:lpstr>Overview of this workshop</vt:lpstr>
      <vt:lpstr>Recap: AnnData</vt:lpstr>
      <vt:lpstr>Trajectory Inference</vt:lpstr>
      <vt:lpstr>Trajectory Inference</vt:lpstr>
      <vt:lpstr>Approach 1: Diffusion Maps</vt:lpstr>
      <vt:lpstr>Diffusion Maps</vt:lpstr>
      <vt:lpstr>Diffusion Maps</vt:lpstr>
      <vt:lpstr>Transition matrix -&gt; Diffusion components</vt:lpstr>
      <vt:lpstr>Diffusion Maps</vt:lpstr>
      <vt:lpstr>Diffusion Maps</vt:lpstr>
      <vt:lpstr>Diffusion Maps</vt:lpstr>
      <vt:lpstr>Current data has more distinct clusters</vt:lpstr>
      <vt:lpstr>Switch to a more continuous data</vt:lpstr>
      <vt:lpstr>Diffusion Maps on a more continuous data</vt:lpstr>
      <vt:lpstr>Diffusion Maps on a more continuous data</vt:lpstr>
      <vt:lpstr>Diffusion Components: Application</vt:lpstr>
      <vt:lpstr>Approach 2: Palantir</vt:lpstr>
      <vt:lpstr>Diffusion components -&gt; Palantir to align cells onto a trajectory</vt:lpstr>
      <vt:lpstr>Diffusion components -&gt; Palantir to align cells onto a trajectory</vt:lpstr>
      <vt:lpstr>Palantir from multiple diffusion components</vt:lpstr>
      <vt:lpstr>Palantir from multiple diffusion components</vt:lpstr>
      <vt:lpstr>Step 1: Define start cell</vt:lpstr>
      <vt:lpstr>Step 2: (Optional) Define terminal states</vt:lpstr>
      <vt:lpstr>Step 3: Compute pseudotime</vt:lpstr>
      <vt:lpstr>Visualize</vt:lpstr>
      <vt:lpstr>Visualize</vt:lpstr>
      <vt:lpstr>Grouping based on gene trends</vt:lpstr>
      <vt:lpstr>Approach 3: PAGA</vt:lpstr>
      <vt:lpstr>PAGA (Partition-based Graph Abstraction)</vt:lpstr>
      <vt:lpstr>PAGA on Scanpy using PCA distances</vt:lpstr>
      <vt:lpstr>PAGA on Scanpy using PCA distances</vt:lpstr>
      <vt:lpstr>PAGA on Scanpy using diffusion distances</vt:lpstr>
      <vt:lpstr>PAGA on Scanpy using diffusion distances</vt:lpstr>
      <vt:lpstr>PAGA on Scanpy – PCA vs Diffusion Components</vt:lpstr>
      <vt:lpstr>Using PAGA to get phenotype distances</vt:lpstr>
      <vt:lpstr>Using PAGA to get phenotype distances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scRNA-seq Data Analysis Workshop (Day – 1)</dc:title>
  <dc:creator>Microsoft Office User</dc:creator>
  <cp:lastModifiedBy>Sara Jimènez</cp:lastModifiedBy>
  <cp:revision>801</cp:revision>
  <dcterms:created xsi:type="dcterms:W3CDTF">2019-08-16T01:20:22Z</dcterms:created>
  <dcterms:modified xsi:type="dcterms:W3CDTF">2024-11-08T06:10:52Z</dcterms:modified>
</cp:coreProperties>
</file>